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ource Serif 4 Semi Bold"/>
      <p:regular r:id="rId12"/>
    </p:embeddedFont>
    <p:embeddedFont>
      <p:font typeface="Source Serif 4 Semi Bold"/>
      <p:regular r:id="rId13"/>
    </p:embeddedFont>
    <p:embeddedFont>
      <p:font typeface="Source Serif 4 Semi Bold"/>
      <p:regular r:id="rId14"/>
    </p:embeddedFont>
    <p:embeddedFont>
      <p:font typeface="Source Serif 4 Semi Bold"/>
      <p:regular r:id="rId15"/>
    </p:embeddedFont>
    <p:embeddedFont>
      <p:font typeface="Source Sans 3"/>
      <p:regular r:id="rId16"/>
    </p:embeddedFont>
    <p:embeddedFont>
      <p:font typeface="Source Sans 3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Personal Finance Dashboard: A 3-Year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Power BI dashboard offers a comprehensive overview of income, expenses, and savings trends from 2021 to 2023. It provides visual breakdowns and categorisations to support informed financial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4522"/>
            <a:ext cx="3507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FINANCIAL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52578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Income, Expense, and Savings Overview (2021-2023)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561993"/>
            <a:ext cx="6185535" cy="27457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37724" y="6307693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50B41"/>
          </a:solidFill>
          <a:ln/>
        </p:spPr>
      </p:sp>
      <p:sp>
        <p:nvSpPr>
          <p:cNvPr id="6" name="Text 3"/>
          <p:cNvSpPr/>
          <p:nvPr/>
        </p:nvSpPr>
        <p:spPr>
          <a:xfrm>
            <a:off x="1137999" y="6307693"/>
            <a:ext cx="1659969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Income (Lakhs INR)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2950369" y="6307693"/>
            <a:ext cx="239316" cy="239316"/>
          </a:xfrm>
          <a:prstGeom prst="roundRect">
            <a:avLst>
              <a:gd name="adj" fmla="val 7642"/>
            </a:avLst>
          </a:prstGeom>
          <a:solidFill>
            <a:srgbClr val="701889"/>
          </a:solidFill>
          <a:ln/>
        </p:spPr>
      </p:sp>
      <p:sp>
        <p:nvSpPr>
          <p:cNvPr id="8" name="Text 5"/>
          <p:cNvSpPr/>
          <p:nvPr/>
        </p:nvSpPr>
        <p:spPr>
          <a:xfrm>
            <a:off x="3250644" y="6307693"/>
            <a:ext cx="1659969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Expenses (Lakhs INR)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063014" y="6307693"/>
            <a:ext cx="239316" cy="239316"/>
          </a:xfrm>
          <a:prstGeom prst="roundRect">
            <a:avLst>
              <a:gd name="adj" fmla="val 7642"/>
            </a:avLst>
          </a:prstGeom>
          <a:solidFill>
            <a:srgbClr val="AC25D2"/>
          </a:solidFill>
          <a:ln/>
        </p:spPr>
      </p:sp>
      <p:sp>
        <p:nvSpPr>
          <p:cNvPr id="10" name="Text 7"/>
          <p:cNvSpPr/>
          <p:nvPr/>
        </p:nvSpPr>
        <p:spPr>
          <a:xfrm>
            <a:off x="5363289" y="6307693"/>
            <a:ext cx="1659969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Savings (Lakhs INR)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35081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Income Growth: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Steady increase from ₹7.71L in 2021 to ₹9.64L in 2023, showcasing consistent financial uplift.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435792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Expense Rise: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Expenses grew from ₹3.03L in 2021 to ₹5.14L in 2023, necessitating a closer look at spending patterns.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14761" y="5590699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Savings Fluctuation: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Savings peaked at ₹6.10L in 2022 but dipped slightly to ₹5.39L in 2023. Despite this,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savings percentage remains strong at 64%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total income, indicating robust financial health.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51629"/>
            <a:ext cx="351424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SPENDING HABITS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829270" y="1061323"/>
            <a:ext cx="5774769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Category-wise Expenses (2023)</a:t>
            </a:r>
            <a:endParaRPr lang="en-US" sz="3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70" y="1984415"/>
            <a:ext cx="4945975" cy="49459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87440" y="2067282"/>
            <a:ext cx="3159085" cy="207288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87440" y="2067282"/>
            <a:ext cx="1168837" cy="207288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9470827" y="2067282"/>
            <a:ext cx="423505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37%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87440" y="2481739"/>
            <a:ext cx="19514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House Rent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87440" y="2891433"/>
            <a:ext cx="3706892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Largest expenditure at ₹1.9L, highlighting housing as a primary financial commitment.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01620" y="2067282"/>
            <a:ext cx="3159204" cy="207288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01620" y="2067282"/>
            <a:ext cx="726519" cy="207288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12" name="Text 9"/>
          <p:cNvSpPr/>
          <p:nvPr/>
        </p:nvSpPr>
        <p:spPr>
          <a:xfrm>
            <a:off x="13385125" y="2067282"/>
            <a:ext cx="423505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23%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101620" y="2481739"/>
            <a:ext cx="19514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EMIs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101620" y="2891433"/>
            <a:ext cx="3707011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outflow of ₹1.2L, likely covering loan repayments.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187440" y="3919418"/>
            <a:ext cx="3159085" cy="207288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87440" y="3919418"/>
            <a:ext cx="663297" cy="207288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17" name="Text 14"/>
          <p:cNvSpPr/>
          <p:nvPr/>
        </p:nvSpPr>
        <p:spPr>
          <a:xfrm>
            <a:off x="9470827" y="3919418"/>
            <a:ext cx="423505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21%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87440" y="4333875"/>
            <a:ext cx="19514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Groceries &amp; Food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187440" y="4743569"/>
            <a:ext cx="3706892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spending of ₹1.1L, reflecting daily sustenance costs.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01620" y="3919418"/>
            <a:ext cx="3272552" cy="207288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10101620" y="3919418"/>
            <a:ext cx="196334" cy="207288"/>
          </a:xfrm>
          <a:prstGeom prst="roundRect">
            <a:avLst>
              <a:gd name="adj" fmla="val 35485"/>
            </a:avLst>
          </a:prstGeom>
          <a:solidFill>
            <a:srgbClr val="BE49DF"/>
          </a:solidFill>
          <a:ln/>
        </p:spPr>
      </p:sp>
      <p:sp>
        <p:nvSpPr>
          <p:cNvPr id="22" name="Text 19"/>
          <p:cNvSpPr/>
          <p:nvPr/>
        </p:nvSpPr>
        <p:spPr>
          <a:xfrm>
            <a:off x="13498473" y="3919418"/>
            <a:ext cx="310158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6%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101620" y="4333875"/>
            <a:ext cx="19514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Health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0101620" y="4743569"/>
            <a:ext cx="3707011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₹30K allocated to health, a crucial but comparatively smaller segment.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6187440" y="5771555"/>
            <a:ext cx="3159085" cy="207288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187440" y="5771555"/>
            <a:ext cx="410647" cy="207288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27" name="Text 24"/>
          <p:cNvSpPr/>
          <p:nvPr/>
        </p:nvSpPr>
        <p:spPr>
          <a:xfrm>
            <a:off x="9470827" y="5771555"/>
            <a:ext cx="423505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13%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187440" y="6186011"/>
            <a:ext cx="19514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Leisure &amp; Others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6187440" y="6595705"/>
            <a:ext cx="3706892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Minor proportions across leisure, shopping, travel, and other categories, suggesting discretionary spending is well-controlled.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543" y="420767"/>
            <a:ext cx="220170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ALLOCATION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35543" y="798790"/>
            <a:ext cx="8053507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Asset Distribution: Where Your Money Resides</a:t>
            </a:r>
            <a:endParaRPr lang="en-US" sz="2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4391" y="1478399"/>
            <a:ext cx="11041618" cy="5909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94869" y="2048725"/>
            <a:ext cx="2871133" cy="35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Liquid Assets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17" y="2099360"/>
            <a:ext cx="271182" cy="2711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94869" y="3133451"/>
            <a:ext cx="3293159" cy="35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Short-term Investments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17" y="3184085"/>
            <a:ext cx="271182" cy="2711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94869" y="4218176"/>
            <a:ext cx="3230660" cy="35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Long-term Investments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17" y="4268811"/>
            <a:ext cx="271182" cy="2711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94869" y="5302902"/>
            <a:ext cx="3092951" cy="35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 Estate &amp; Property</a:t>
            </a:r>
            <a:endParaRPr lang="en-US" sz="12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17" y="5353536"/>
            <a:ext cx="271182" cy="2711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894869" y="6401186"/>
            <a:ext cx="3817302" cy="35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Retirement &amp; Legacy Assets</a:t>
            </a:r>
            <a:endParaRPr lang="en-US" sz="12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017" y="6451822"/>
            <a:ext cx="271182" cy="2711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5096" y="7732038"/>
            <a:ext cx="1332976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asset distribution is crucial for optimising returns and ensuring financial security. Our dashboard offers a transparent view of where your savings are allocated.</a:t>
            </a:r>
            <a:endParaRPr lang="en-US" sz="1200" dirty="0"/>
          </a:p>
        </p:txBody>
      </p:sp>
      <p:sp>
        <p:nvSpPr>
          <p:cNvPr id="16" name="Shape 8"/>
          <p:cNvSpPr/>
          <p:nvPr/>
        </p:nvSpPr>
        <p:spPr>
          <a:xfrm>
            <a:off x="535543" y="7559873"/>
            <a:ext cx="22860" cy="589121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9"/>
          <p:cNvSpPr/>
          <p:nvPr/>
        </p:nvSpPr>
        <p:spPr>
          <a:xfrm>
            <a:off x="535543" y="8321159"/>
            <a:ext cx="1355931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Liquid Cash &amp; Mutual Funds: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These form the major portion of assets, providing both accessibility and growth potential.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35543" y="8619411"/>
            <a:ext cx="1355931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Emergency Fund &amp; Fixed Deposit: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These have minimal values, indicating opportunities to bolster these crucial long-term and contingency savings.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1437"/>
            <a:ext cx="39385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612702"/>
            <a:ext cx="114402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Trends &amp; Insights for Financial Well-being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67569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financial dashboard provides more than just numbers; it offers a narrative of your financial journey, empowering you to make smarter decisions.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7109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37974" y="37689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15559" y="379321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Comprehensive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15559" y="4640699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Income, savings, and expenses are meticulously tracked both monthly and quarterly, offering granular insights into financial flows.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37109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56027" y="37689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6033611" y="3793212"/>
            <a:ext cx="29435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Pattern Identification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033611" y="4288750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detailed tracking helps in identifying key spending patterns and unlocking potential saving opportunities, ensuring efficient resource allocation.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73828" y="371094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74079" y="37689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451663" y="37932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Enhanced Clarity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51663" y="4288750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dashboards significantly enhance clarity, transforming complex data into easy-to-understand insights that directly support budgeting decisions.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68250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leveraging these insights, you can proactively manage your finances and work towards your financial goals with confidence.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2025-08-07T17:47:25Z</dcterms:created>
  <dcterms:modified xsi:type="dcterms:W3CDTF">2025-08-07T17:47:25Z</dcterms:modified>
</cp:coreProperties>
</file>